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8"/>
  </p:notesMasterIdLst>
  <p:handoutMasterIdLst>
    <p:handoutMasterId r:id="rId19"/>
  </p:handoutMasterIdLst>
  <p:sldIdLst>
    <p:sldId id="256" r:id="rId4"/>
    <p:sldId id="441" r:id="rId5"/>
    <p:sldId id="459" r:id="rId6"/>
    <p:sldId id="456" r:id="rId7"/>
    <p:sldId id="453" r:id="rId8"/>
    <p:sldId id="457" r:id="rId9"/>
    <p:sldId id="460" r:id="rId10"/>
    <p:sldId id="461" r:id="rId11"/>
    <p:sldId id="458" r:id="rId12"/>
    <p:sldId id="462" r:id="rId13"/>
    <p:sldId id="463" r:id="rId14"/>
    <p:sldId id="464" r:id="rId15"/>
    <p:sldId id="465" r:id="rId16"/>
    <p:sldId id="454"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9" autoAdjust="0"/>
    <p:restoredTop sz="80300" autoAdjust="0"/>
  </p:normalViewPr>
  <p:slideViewPr>
    <p:cSldViewPr>
      <p:cViewPr varScale="1">
        <p:scale>
          <a:sx n="120" d="100"/>
          <a:sy n="120" d="100"/>
        </p:scale>
        <p:origin x="10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7/21/2023</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7/21/2023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79704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88757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105832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99438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273343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3067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53441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218505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94323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182266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7/21/2023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7/21/2023</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06" y="3886200"/>
            <a:ext cx="9144000" cy="1470025"/>
          </a:xfrm>
        </p:spPr>
        <p:txBody>
          <a:bodyPr>
            <a:normAutofit fontScale="90000"/>
          </a:bodyPr>
          <a:lstStyle/>
          <a:p>
            <a:br>
              <a:rPr lang="en-US" sz="2800" dirty="0">
                <a:latin typeface="Georgia" pitchFamily="18" charset="0"/>
              </a:rPr>
            </a:br>
            <a:r>
              <a:rPr lang="en-US" sz="2700" dirty="0">
                <a:latin typeface="Georgia" pitchFamily="18" charset="0"/>
              </a:rPr>
              <a:t>Jing Yi, Dianna Tran, Shiyun Jiang, Molly Ingram, </a:t>
            </a:r>
            <a:br>
              <a:rPr lang="en-US" sz="2700" dirty="0">
                <a:latin typeface="Georgia" pitchFamily="18" charset="0"/>
              </a:rPr>
            </a:br>
            <a:r>
              <a:rPr lang="en-US" sz="2700" dirty="0">
                <a:latin typeface="Georgia" pitchFamily="18" charset="0"/>
              </a:rPr>
              <a:t>Miguel Gómez, Pat Canning, Jeff Bloem and Chris Barrett</a:t>
            </a:r>
            <a:br>
              <a:rPr lang="en-US" sz="2700" dirty="0">
                <a:latin typeface="Georgia" pitchFamily="18" charset="0"/>
              </a:rPr>
            </a:br>
            <a:r>
              <a:rPr lang="en-US" sz="2700" dirty="0">
                <a:latin typeface="Georgia" pitchFamily="18" charset="0"/>
              </a:rPr>
              <a:t>ASTAR workshop </a:t>
            </a:r>
            <a:br>
              <a:rPr lang="en-US" sz="2700" dirty="0">
                <a:latin typeface="Georgia" pitchFamily="18" charset="0"/>
              </a:rPr>
            </a:br>
            <a:r>
              <a:rPr lang="en-US" sz="2700" dirty="0">
                <a:latin typeface="Georgia" pitchFamily="18" charset="0"/>
              </a:rPr>
              <a:t>USDA headquarters, Washington, DC</a:t>
            </a:r>
            <a:br>
              <a:rPr lang="en-US" sz="2700" dirty="0">
                <a:latin typeface="Georgia" pitchFamily="18" charset="0"/>
              </a:rPr>
            </a:br>
            <a:r>
              <a:rPr lang="en-US" sz="2700" dirty="0">
                <a:latin typeface="Georgia" pitchFamily="18" charset="0"/>
              </a:rPr>
              <a:t>July 26, 2023</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1905000"/>
            <a:ext cx="8686800" cy="1384995"/>
          </a:xfrm>
          <a:prstGeom prst="rect">
            <a:avLst/>
          </a:prstGeom>
          <a:noFill/>
        </p:spPr>
        <p:txBody>
          <a:bodyPr wrap="square" rtlCol="0">
            <a:spAutoFit/>
          </a:bodyPr>
          <a:lstStyle/>
          <a:p>
            <a:pPr algn="ctr"/>
            <a:r>
              <a:rPr lang="en-US" sz="2800" b="1" dirty="0">
                <a:latin typeface="Georgia" pitchFamily="18" charset="0"/>
              </a:rPr>
              <a:t>Several stylized facts about how agri-food value chain employment and compensation changes with structural transformation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extBox 4">
            <a:extLst>
              <a:ext uri="{FF2B5EF4-FFF2-40B4-BE49-F238E27FC236}">
                <a16:creationId xmlns:a16="http://schemas.microsoft.com/office/drawing/2014/main" id="{81859C10-0BBE-5497-B7EB-DEA17D56CC65}"/>
              </a:ext>
            </a:extLst>
          </p:cNvPr>
          <p:cNvSpPr txBox="1"/>
          <p:nvPr/>
        </p:nvSpPr>
        <p:spPr>
          <a:xfrm>
            <a:off x="762000" y="5867400"/>
            <a:ext cx="7467600" cy="1231106"/>
          </a:xfrm>
          <a:prstGeom prst="rect">
            <a:avLst/>
          </a:prstGeom>
          <a:noFill/>
        </p:spPr>
        <p:txBody>
          <a:bodyPr wrap="square" rtlCol="0">
            <a:spAutoFit/>
          </a:bodyPr>
          <a:lstStyle/>
          <a:p>
            <a:pPr marL="0" marR="0">
              <a:spcBef>
                <a:spcPts val="0"/>
              </a:spcBef>
              <a:spcAft>
                <a:spcPts val="0"/>
              </a:spcAft>
            </a:pPr>
            <a:r>
              <a:rPr lang="en-US" sz="1400" i="1" dirty="0">
                <a:effectLst/>
                <a:latin typeface="Calibri" panose="020F0502020204030204" pitchFamily="34" charset="0"/>
                <a:ea typeface="Calibri" panose="020F0502020204030204" pitchFamily="34" charset="0"/>
              </a:rPr>
              <a:t>The </a:t>
            </a:r>
            <a:r>
              <a:rPr lang="en-US" sz="1400" b="1" i="1" dirty="0">
                <a:solidFill>
                  <a:srgbClr val="FF0000"/>
                </a:solidFill>
                <a:effectLst/>
                <a:latin typeface="Calibri" panose="020F0502020204030204" pitchFamily="34" charset="0"/>
                <a:ea typeface="Calibri" panose="020F0502020204030204" pitchFamily="34" charset="0"/>
              </a:rPr>
              <a:t>VERY PRELIMINARY </a:t>
            </a:r>
            <a:r>
              <a:rPr lang="en-US" sz="1400" i="1" dirty="0">
                <a:effectLst/>
                <a:latin typeface="Calibri" panose="020F0502020204030204" pitchFamily="34" charset="0"/>
                <a:ea typeface="Calibri" panose="020F0502020204030204" pitchFamily="34" charset="0"/>
              </a:rPr>
              <a:t>findings and conclusions in this presentation are those of the authors and should not be construed to represent any official USDA or U.S. Government determination or policy. This research was funded in part through Cooperative Agreement number 58-4000-1-0080 between Cornell University and the U.S. Department of Agriculture Economic Research Service.</a:t>
            </a:r>
            <a:endParaRPr lang="en-US" sz="14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arison of a graph&#10;&#10;Description automatically generated">
            <a:extLst>
              <a:ext uri="{FF2B5EF4-FFF2-40B4-BE49-F238E27FC236}">
                <a16:creationId xmlns:a16="http://schemas.microsoft.com/office/drawing/2014/main" id="{742030A1-5623-1761-695B-C96F4520A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99" y="1828799"/>
            <a:ext cx="6703599" cy="5027699"/>
          </a:xfrm>
          <a:prstGeom prst="rect">
            <a:avLst/>
          </a:prstGeom>
        </p:spPr>
      </p:pic>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6. While primary production employment falls as % total jobs in economy, non-ag shares fairly stable.</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1DC2AA20-4FBE-7D21-3045-373B9F8A7A9C}"/>
              </a:ext>
            </a:extLst>
          </p:cNvPr>
          <p:cNvSpPr txBox="1"/>
          <p:nvPr/>
        </p:nvSpPr>
        <p:spPr>
          <a:xfrm>
            <a:off x="1752600" y="6477000"/>
            <a:ext cx="4876800" cy="646331"/>
          </a:xfrm>
          <a:prstGeom prst="rect">
            <a:avLst/>
          </a:prstGeom>
          <a:noFill/>
        </p:spPr>
        <p:txBody>
          <a:bodyPr wrap="square" rtlCol="0">
            <a:spAutoFit/>
          </a:bodyPr>
          <a:lstStyle/>
          <a:p>
            <a:r>
              <a:rPr lang="en-US" sz="1800" dirty="0">
                <a:latin typeface="Georgia" pitchFamily="18" charset="0"/>
              </a:rPr>
              <a:t>     </a:t>
            </a:r>
            <a:r>
              <a:rPr lang="en-US" sz="1400" dirty="0">
                <a:latin typeface="Georgia" pitchFamily="18" charset="0"/>
              </a:rPr>
              <a:t>Note: LIC ~&lt;7, LMIC [7,8.4], UMIC [8.4,9.5], HIC &gt;9.5</a:t>
            </a:r>
          </a:p>
          <a:p>
            <a:endParaRPr lang="en-US" dirty="0"/>
          </a:p>
        </p:txBody>
      </p:sp>
    </p:spTree>
    <p:extLst>
      <p:ext uri="{BB962C8B-B14F-4D97-AF65-F5344CB8AC3E}">
        <p14:creationId xmlns:p14="http://schemas.microsoft.com/office/powerpoint/2010/main" val="310541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different colored lines&#10;&#10;Description automatically generated">
            <a:extLst>
              <a:ext uri="{FF2B5EF4-FFF2-40B4-BE49-F238E27FC236}">
                <a16:creationId xmlns:a16="http://schemas.microsoft.com/office/drawing/2014/main" id="{6E3504C0-5916-41D1-70E9-0C7CB0B55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752600"/>
            <a:ext cx="6237513" cy="4851399"/>
          </a:xfrm>
          <a:prstGeom prst="rect">
            <a:avLst/>
          </a:prstGeom>
        </p:spPr>
      </p:pic>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7. AVC employment growth is mainly driven by growth in FAFH and in the food service industry.</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A92417C8-7BA7-ACE7-6AA5-23726E921647}"/>
              </a:ext>
            </a:extLst>
          </p:cNvPr>
          <p:cNvSpPr txBox="1"/>
          <p:nvPr/>
        </p:nvSpPr>
        <p:spPr>
          <a:xfrm>
            <a:off x="1752600" y="6400800"/>
            <a:ext cx="4876800" cy="646331"/>
          </a:xfrm>
          <a:prstGeom prst="rect">
            <a:avLst/>
          </a:prstGeom>
          <a:noFill/>
        </p:spPr>
        <p:txBody>
          <a:bodyPr wrap="square" rtlCol="0">
            <a:spAutoFit/>
          </a:bodyPr>
          <a:lstStyle/>
          <a:p>
            <a:r>
              <a:rPr lang="en-US" sz="1800" dirty="0">
                <a:latin typeface="Georgia" pitchFamily="18" charset="0"/>
              </a:rPr>
              <a:t>     </a:t>
            </a:r>
            <a:r>
              <a:rPr lang="en-US" sz="1400" dirty="0">
                <a:latin typeface="Georgia" pitchFamily="18" charset="0"/>
              </a:rPr>
              <a:t>Note: LIC ~&lt;7, LMIC [7,8.4], UMIC [8.4,9.5], HIC &gt;9.5</a:t>
            </a:r>
          </a:p>
          <a:p>
            <a:endParaRPr lang="en-US" dirty="0"/>
          </a:p>
        </p:txBody>
      </p:sp>
    </p:spTree>
    <p:extLst>
      <p:ext uri="{BB962C8B-B14F-4D97-AF65-F5344CB8AC3E}">
        <p14:creationId xmlns:p14="http://schemas.microsoft.com/office/powerpoint/2010/main" val="218027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8. AVC compensation per worker varies a lot, rising sharply with </a:t>
            </a:r>
            <a:r>
              <a:rPr lang="en-US" sz="2400" b="1" dirty="0" err="1">
                <a:latin typeface="Georgia" pitchFamily="18" charset="0"/>
              </a:rPr>
              <a:t>GNIpc</a:t>
            </a:r>
            <a:r>
              <a:rPr lang="en-US" sz="2400" b="1" dirty="0">
                <a:latin typeface="Georgia" pitchFamily="18" charset="0"/>
              </a:rPr>
              <a:t>. Also greater within-sector inequality as average compensation rises. </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pic>
        <p:nvPicPr>
          <p:cNvPr id="6" name="Picture 5" descr="A graph showing the average avc compensation per worker&#10;&#10;Description automatically generated">
            <a:extLst>
              <a:ext uri="{FF2B5EF4-FFF2-40B4-BE49-F238E27FC236}">
                <a16:creationId xmlns:a16="http://schemas.microsoft.com/office/drawing/2014/main" id="{271187FC-ADD5-C3E9-68D3-A85FD7D9C8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99" y="2209800"/>
            <a:ext cx="7645400" cy="4587240"/>
          </a:xfrm>
          <a:prstGeom prst="rect">
            <a:avLst/>
          </a:prstGeom>
        </p:spPr>
      </p:pic>
    </p:spTree>
    <p:extLst>
      <p:ext uri="{BB962C8B-B14F-4D97-AF65-F5344CB8AC3E}">
        <p14:creationId xmlns:p14="http://schemas.microsoft.com/office/powerpoint/2010/main" val="348169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showing different colored lines&#10;&#10;Description automatically generated">
            <a:extLst>
              <a:ext uri="{FF2B5EF4-FFF2-40B4-BE49-F238E27FC236}">
                <a16:creationId xmlns:a16="http://schemas.microsoft.com/office/drawing/2014/main" id="{945BF40F-58E0-DA0B-5010-BC63945ED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966" y="2535933"/>
            <a:ext cx="5263031" cy="4093467"/>
          </a:xfrm>
          <a:prstGeom prst="rect">
            <a:avLst/>
          </a:prstGeom>
        </p:spPr>
      </p:pic>
      <p:sp>
        <p:nvSpPr>
          <p:cNvPr id="3" name="TextBox 2"/>
          <p:cNvSpPr txBox="1"/>
          <p:nvPr/>
        </p:nvSpPr>
        <p:spPr>
          <a:xfrm>
            <a:off x="152400" y="1029615"/>
            <a:ext cx="8915399" cy="1938992"/>
          </a:xfrm>
          <a:prstGeom prst="rect">
            <a:avLst/>
          </a:prstGeom>
          <a:noFill/>
        </p:spPr>
        <p:txBody>
          <a:bodyPr wrap="square" rtlCol="0">
            <a:spAutoFit/>
          </a:bodyPr>
          <a:lstStyle/>
          <a:p>
            <a:r>
              <a:rPr lang="en-US" sz="2400" b="1" dirty="0">
                <a:latin typeface="Georgia" pitchFamily="18" charset="0"/>
              </a:rPr>
              <a:t>9. Best compensated AVC jobs are in more capital-intensive industries (</a:t>
            </a:r>
            <a:r>
              <a:rPr lang="en-US" sz="2400" b="1" dirty="0" err="1">
                <a:latin typeface="Georgia" pitchFamily="18" charset="0"/>
              </a:rPr>
              <a:t>manuf</a:t>
            </a:r>
            <a:r>
              <a:rPr lang="en-US" sz="2400" b="1" dirty="0">
                <a:latin typeface="Georgia" pitchFamily="18" charset="0"/>
              </a:rPr>
              <a:t>/processing, transport, wholesale). Compensation lowest in primary production and retail; but convergence as incomes rise. </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FBE60250-CD23-D541-9181-2E79598C10B2}"/>
              </a:ext>
            </a:extLst>
          </p:cNvPr>
          <p:cNvSpPr txBox="1"/>
          <p:nvPr/>
        </p:nvSpPr>
        <p:spPr>
          <a:xfrm>
            <a:off x="2057400" y="6534834"/>
            <a:ext cx="4876800" cy="646331"/>
          </a:xfrm>
          <a:prstGeom prst="rect">
            <a:avLst/>
          </a:prstGeom>
          <a:noFill/>
        </p:spPr>
        <p:txBody>
          <a:bodyPr wrap="square" rtlCol="0">
            <a:spAutoFit/>
          </a:bodyPr>
          <a:lstStyle/>
          <a:p>
            <a:r>
              <a:rPr lang="en-US" sz="1800" dirty="0">
                <a:latin typeface="Georgia" pitchFamily="18" charset="0"/>
              </a:rPr>
              <a:t>     </a:t>
            </a:r>
            <a:r>
              <a:rPr lang="en-US" sz="1400" dirty="0">
                <a:latin typeface="Georgia" pitchFamily="18" charset="0"/>
              </a:rPr>
              <a:t>Note: LIC ~&lt;7, LMIC [7,8.4], UMIC [8.4,9.5], HIC &gt;9.5</a:t>
            </a:r>
          </a:p>
          <a:p>
            <a:endParaRPr lang="en-US" dirty="0"/>
          </a:p>
        </p:txBody>
      </p:sp>
    </p:spTree>
    <p:extLst>
      <p:ext uri="{BB962C8B-B14F-4D97-AF65-F5344CB8AC3E}">
        <p14:creationId xmlns:p14="http://schemas.microsoft.com/office/powerpoint/2010/main" val="329341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28F610-9EE4-AA70-18EF-275814021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9544"/>
            <a:ext cx="9144000" cy="6858000"/>
          </a:xfrm>
          <a:prstGeom prst="rect">
            <a:avLst/>
          </a:prstGeom>
        </p:spPr>
      </p:pic>
      <p:sp>
        <p:nvSpPr>
          <p:cNvPr id="3" name="TextBox 2"/>
          <p:cNvSpPr txBox="1"/>
          <p:nvPr/>
        </p:nvSpPr>
        <p:spPr>
          <a:xfrm>
            <a:off x="2057400" y="1295400"/>
            <a:ext cx="7162799" cy="954107"/>
          </a:xfrm>
          <a:prstGeom prst="rect">
            <a:avLst/>
          </a:prstGeom>
          <a:noFill/>
        </p:spPr>
        <p:txBody>
          <a:bodyPr wrap="square" rtlCol="0">
            <a:spAutoFit/>
          </a:bodyPr>
          <a:lstStyle/>
          <a:p>
            <a:r>
              <a:rPr lang="en-US" sz="2800" b="1" dirty="0">
                <a:solidFill>
                  <a:schemeClr val="bg1"/>
                </a:solidFill>
                <a:latin typeface="Georgia" pitchFamily="18" charset="0"/>
              </a:rPr>
              <a:t>Thank you for your time and feedback on these very preliminary results!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71657"/>
            <a:ext cx="8806665" cy="2308324"/>
          </a:xfrm>
          <a:prstGeom prst="rect">
            <a:avLst/>
          </a:prstGeom>
          <a:noFill/>
        </p:spPr>
        <p:txBody>
          <a:bodyPr wrap="square" rtlCol="0">
            <a:spAutoFit/>
          </a:bodyPr>
          <a:lstStyle/>
          <a:p>
            <a:r>
              <a:rPr lang="en-US" sz="2400" b="1" dirty="0">
                <a:latin typeface="Georgia" pitchFamily="18" charset="0"/>
              </a:rPr>
              <a:t>Usual structural transformation narrative concerns the relative decline of agriculture.</a:t>
            </a:r>
          </a:p>
          <a:p>
            <a:endParaRPr lang="en-US" sz="2400" dirty="0">
              <a:latin typeface="Georgia" pitchFamily="18" charset="0"/>
            </a:endParaRPr>
          </a:p>
          <a:p>
            <a:r>
              <a:rPr lang="en-US" sz="2400" dirty="0">
                <a:latin typeface="Georgia" pitchFamily="18" charset="0"/>
              </a:rPr>
              <a:t>But as incomes grow, consumers demand more convenience, quality, safety, variety, etc. and farm share of consumer food expenditures falls </a:t>
            </a:r>
            <a:r>
              <a:rPr lang="en-US" sz="1400" i="1" dirty="0">
                <a:latin typeface="Georgia" pitchFamily="18" charset="0"/>
              </a:rPr>
              <a:t>(Yi et al. Nature Food 2021; Barrett et al. </a:t>
            </a:r>
            <a:r>
              <a:rPr lang="en-US" sz="1400" i="1" dirty="0" err="1">
                <a:latin typeface="Georgia" pitchFamily="18" charset="0"/>
              </a:rPr>
              <a:t>J.Econ.Lit</a:t>
            </a:r>
            <a:r>
              <a:rPr lang="en-US" sz="1400" i="1" dirty="0">
                <a:latin typeface="Georgia" pitchFamily="18" charset="0"/>
              </a:rPr>
              <a:t> 2022)</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pic>
        <p:nvPicPr>
          <p:cNvPr id="12" name="Picture 11">
            <a:extLst>
              <a:ext uri="{FF2B5EF4-FFF2-40B4-BE49-F238E27FC236}">
                <a16:creationId xmlns:a16="http://schemas.microsoft.com/office/drawing/2014/main" id="{3D9E240D-6D51-3AD4-E97D-BD728F25EF88}"/>
              </a:ext>
            </a:extLst>
          </p:cNvPr>
          <p:cNvPicPr>
            <a:picLocks noChangeAspect="1"/>
          </p:cNvPicPr>
          <p:nvPr/>
        </p:nvPicPr>
        <p:blipFill>
          <a:blip r:embed="rId4"/>
          <a:stretch>
            <a:fillRect/>
          </a:stretch>
        </p:blipFill>
        <p:spPr>
          <a:xfrm>
            <a:off x="412714" y="3466704"/>
            <a:ext cx="3581400" cy="2892343"/>
          </a:xfrm>
          <a:prstGeom prst="rect">
            <a:avLst/>
          </a:prstGeom>
        </p:spPr>
      </p:pic>
      <p:pic>
        <p:nvPicPr>
          <p:cNvPr id="14" name="Picture 13">
            <a:extLst>
              <a:ext uri="{FF2B5EF4-FFF2-40B4-BE49-F238E27FC236}">
                <a16:creationId xmlns:a16="http://schemas.microsoft.com/office/drawing/2014/main" id="{396A8721-B56A-554C-370D-0224307C3139}"/>
              </a:ext>
            </a:extLst>
          </p:cNvPr>
          <p:cNvPicPr>
            <a:picLocks noChangeAspect="1"/>
          </p:cNvPicPr>
          <p:nvPr/>
        </p:nvPicPr>
        <p:blipFill>
          <a:blip r:embed="rId5"/>
          <a:stretch>
            <a:fillRect/>
          </a:stretch>
        </p:blipFill>
        <p:spPr>
          <a:xfrm>
            <a:off x="4876800" y="3279147"/>
            <a:ext cx="3266049" cy="3577352"/>
          </a:xfrm>
          <a:prstGeom prst="rect">
            <a:avLst/>
          </a:prstGeom>
        </p:spPr>
      </p:pic>
      <p:sp>
        <p:nvSpPr>
          <p:cNvPr id="15" name="TextBox 14">
            <a:extLst>
              <a:ext uri="{FF2B5EF4-FFF2-40B4-BE49-F238E27FC236}">
                <a16:creationId xmlns:a16="http://schemas.microsoft.com/office/drawing/2014/main" id="{FAAAAA76-55D8-46B7-C83B-FE84109292F4}"/>
              </a:ext>
            </a:extLst>
          </p:cNvPr>
          <p:cNvSpPr txBox="1"/>
          <p:nvPr/>
        </p:nvSpPr>
        <p:spPr>
          <a:xfrm>
            <a:off x="412714" y="6391881"/>
            <a:ext cx="3467100" cy="307777"/>
          </a:xfrm>
          <a:prstGeom prst="rect">
            <a:avLst/>
          </a:prstGeom>
          <a:noFill/>
        </p:spPr>
        <p:txBody>
          <a:bodyPr wrap="square" rtlCol="0">
            <a:spAutoFit/>
          </a:bodyPr>
          <a:lstStyle/>
          <a:p>
            <a:r>
              <a:rPr lang="en-US" sz="1400" dirty="0">
                <a:latin typeface="Georgia" pitchFamily="18" charset="0"/>
              </a:rPr>
              <a:t>Source: Yi et al. (</a:t>
            </a:r>
            <a:r>
              <a:rPr lang="en-US" sz="1400" i="1" dirty="0">
                <a:latin typeface="Georgia" pitchFamily="18" charset="0"/>
              </a:rPr>
              <a:t>Nature Food </a:t>
            </a:r>
            <a:r>
              <a:rPr lang="en-US" sz="1400" dirty="0">
                <a:latin typeface="Georgia" pitchFamily="18" charset="0"/>
              </a:rPr>
              <a:t>2021)</a:t>
            </a:r>
          </a:p>
        </p:txBody>
      </p:sp>
    </p:spTree>
    <p:extLst>
      <p:ext uri="{BB962C8B-B14F-4D97-AF65-F5344CB8AC3E}">
        <p14:creationId xmlns:p14="http://schemas.microsoft.com/office/powerpoint/2010/main" val="192676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The downstream shift in value addition towards consumer-facing AVC segments (retail and food service) is mirrored in firm growth rates.</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7" name="Picture 6">
            <a:extLst>
              <a:ext uri="{FF2B5EF4-FFF2-40B4-BE49-F238E27FC236}">
                <a16:creationId xmlns:a16="http://schemas.microsoft.com/office/drawing/2014/main" id="{CF3D3C69-FCE6-6B8E-41E5-2343E276FD81}"/>
              </a:ext>
            </a:extLst>
          </p:cNvPr>
          <p:cNvPicPr>
            <a:picLocks noChangeAspect="1"/>
          </p:cNvPicPr>
          <p:nvPr/>
        </p:nvPicPr>
        <p:blipFill>
          <a:blip r:embed="rId4"/>
          <a:stretch>
            <a:fillRect/>
          </a:stretch>
        </p:blipFill>
        <p:spPr>
          <a:xfrm>
            <a:off x="4677790" y="2686176"/>
            <a:ext cx="4105736" cy="2605087"/>
          </a:xfrm>
          <a:prstGeom prst="rect">
            <a:avLst/>
          </a:prstGeom>
        </p:spPr>
      </p:pic>
      <p:pic>
        <p:nvPicPr>
          <p:cNvPr id="9" name="Picture 8">
            <a:extLst>
              <a:ext uri="{FF2B5EF4-FFF2-40B4-BE49-F238E27FC236}">
                <a16:creationId xmlns:a16="http://schemas.microsoft.com/office/drawing/2014/main" id="{FD2ADB80-DADF-787D-896F-14F1BEB684E1}"/>
              </a:ext>
            </a:extLst>
          </p:cNvPr>
          <p:cNvPicPr>
            <a:picLocks noChangeAspect="1"/>
          </p:cNvPicPr>
          <p:nvPr/>
        </p:nvPicPr>
        <p:blipFill>
          <a:blip r:embed="rId5"/>
          <a:stretch>
            <a:fillRect/>
          </a:stretch>
        </p:blipFill>
        <p:spPr>
          <a:xfrm>
            <a:off x="228599" y="2648077"/>
            <a:ext cx="4502120" cy="2681287"/>
          </a:xfrm>
          <a:prstGeom prst="rect">
            <a:avLst/>
          </a:prstGeom>
        </p:spPr>
      </p:pic>
      <p:sp>
        <p:nvSpPr>
          <p:cNvPr id="10" name="TextBox 9">
            <a:extLst>
              <a:ext uri="{FF2B5EF4-FFF2-40B4-BE49-F238E27FC236}">
                <a16:creationId xmlns:a16="http://schemas.microsoft.com/office/drawing/2014/main" id="{1D920237-B9F5-6F45-F097-FE22DC5DE71E}"/>
              </a:ext>
            </a:extLst>
          </p:cNvPr>
          <p:cNvSpPr txBox="1"/>
          <p:nvPr/>
        </p:nvSpPr>
        <p:spPr>
          <a:xfrm>
            <a:off x="347882" y="2317403"/>
            <a:ext cx="8610600" cy="461665"/>
          </a:xfrm>
          <a:prstGeom prst="rect">
            <a:avLst/>
          </a:prstGeom>
          <a:noFill/>
        </p:spPr>
        <p:txBody>
          <a:bodyPr wrap="square" rtlCol="0">
            <a:spAutoFit/>
          </a:bodyPr>
          <a:lstStyle/>
          <a:p>
            <a:r>
              <a:rPr lang="en-US" sz="2400" b="1" dirty="0">
                <a:latin typeface="Georgia" pitchFamily="18" charset="0"/>
              </a:rPr>
              <a:t>LMIC grocery stores	        LMIC MNC food service</a:t>
            </a:r>
            <a:endParaRPr lang="en-US" sz="2400" dirty="0">
              <a:latin typeface="Georgia" pitchFamily="18" charset="0"/>
            </a:endParaRPr>
          </a:p>
        </p:txBody>
      </p:sp>
      <p:sp>
        <p:nvSpPr>
          <p:cNvPr id="11" name="TextBox 10">
            <a:extLst>
              <a:ext uri="{FF2B5EF4-FFF2-40B4-BE49-F238E27FC236}">
                <a16:creationId xmlns:a16="http://schemas.microsoft.com/office/drawing/2014/main" id="{5BAE4E49-B4EA-4B11-C16C-7533E20053F3}"/>
              </a:ext>
            </a:extLst>
          </p:cNvPr>
          <p:cNvSpPr txBox="1"/>
          <p:nvPr/>
        </p:nvSpPr>
        <p:spPr>
          <a:xfrm>
            <a:off x="228599" y="5411654"/>
            <a:ext cx="8610600" cy="307777"/>
          </a:xfrm>
          <a:prstGeom prst="rect">
            <a:avLst/>
          </a:prstGeom>
          <a:noFill/>
        </p:spPr>
        <p:txBody>
          <a:bodyPr wrap="square" rtlCol="0">
            <a:spAutoFit/>
          </a:bodyPr>
          <a:lstStyle/>
          <a:p>
            <a:r>
              <a:rPr lang="en-US" sz="1400" dirty="0">
                <a:latin typeface="Georgia" pitchFamily="18" charset="0"/>
              </a:rPr>
              <a:t>Source: Barrett et al. (</a:t>
            </a:r>
            <a:r>
              <a:rPr lang="en-US" sz="1400" i="1" dirty="0">
                <a:latin typeface="Georgia" pitchFamily="18" charset="0"/>
              </a:rPr>
              <a:t>J. Econ. Lit. </a:t>
            </a:r>
            <a:r>
              <a:rPr lang="en-US" sz="1400" dirty="0">
                <a:latin typeface="Georgia" pitchFamily="18" charset="0"/>
              </a:rPr>
              <a:t>2022)</a:t>
            </a:r>
          </a:p>
        </p:txBody>
      </p:sp>
      <p:sp>
        <p:nvSpPr>
          <p:cNvPr id="2" name="Title 5">
            <a:extLst>
              <a:ext uri="{FF2B5EF4-FFF2-40B4-BE49-F238E27FC236}">
                <a16:creationId xmlns:a16="http://schemas.microsoft.com/office/drawing/2014/main" id="{1BAA1905-A832-3B54-B651-8E29ABD57438}"/>
              </a:ext>
            </a:extLst>
          </p:cNvPr>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
        <p:nvSpPr>
          <p:cNvPr id="6" name="TextBox 5">
            <a:extLst>
              <a:ext uri="{FF2B5EF4-FFF2-40B4-BE49-F238E27FC236}">
                <a16:creationId xmlns:a16="http://schemas.microsoft.com/office/drawing/2014/main" id="{7D1BE562-3B20-35A5-D0DF-08083C8AF83A}"/>
              </a:ext>
            </a:extLst>
          </p:cNvPr>
          <p:cNvSpPr txBox="1"/>
          <p:nvPr/>
        </p:nvSpPr>
        <p:spPr>
          <a:xfrm>
            <a:off x="274319" y="5943600"/>
            <a:ext cx="8519809" cy="830997"/>
          </a:xfrm>
          <a:prstGeom prst="rect">
            <a:avLst/>
          </a:prstGeom>
          <a:noFill/>
        </p:spPr>
        <p:txBody>
          <a:bodyPr wrap="square">
            <a:spAutoFit/>
          </a:bodyPr>
          <a:lstStyle/>
          <a:p>
            <a:r>
              <a:rPr lang="en-US" sz="2400" b="1" dirty="0">
                <a:latin typeface="Georgia" pitchFamily="18" charset="0"/>
              </a:rPr>
              <a:t>Given downstream shift in value addition, what happens to employment/compensation across AVC?</a:t>
            </a:r>
          </a:p>
        </p:txBody>
      </p:sp>
    </p:spTree>
    <p:extLst>
      <p:ext uri="{BB962C8B-B14F-4D97-AF65-F5344CB8AC3E}">
        <p14:creationId xmlns:p14="http://schemas.microsoft.com/office/powerpoint/2010/main" val="266539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71657"/>
            <a:ext cx="8806665" cy="6001643"/>
          </a:xfrm>
          <a:prstGeom prst="rect">
            <a:avLst/>
          </a:prstGeom>
          <a:noFill/>
        </p:spPr>
        <p:txBody>
          <a:bodyPr wrap="square" rtlCol="0">
            <a:spAutoFit/>
          </a:bodyPr>
          <a:lstStyle/>
          <a:p>
            <a:r>
              <a:rPr lang="en-US" sz="2000" dirty="0">
                <a:latin typeface="Georgia" pitchFamily="18" charset="0"/>
              </a:rPr>
              <a:t>Build on Global Food Dollar method (Yi et al. </a:t>
            </a:r>
            <a:r>
              <a:rPr lang="en-US" sz="2000" i="1" dirty="0">
                <a:latin typeface="Georgia" pitchFamily="18" charset="0"/>
              </a:rPr>
              <a:t>Nature Food </a:t>
            </a:r>
            <a:r>
              <a:rPr lang="en-US" sz="2000" dirty="0">
                <a:latin typeface="Georgia" pitchFamily="18" charset="0"/>
              </a:rPr>
              <a:t>2021) and USDA ERS’ Food Dollar factor and industry decomposition methods.</a:t>
            </a:r>
          </a:p>
          <a:p>
            <a:endParaRPr lang="en-US" sz="2400" dirty="0">
              <a:latin typeface="Georgia" pitchFamily="18" charset="0"/>
            </a:endParaRPr>
          </a:p>
          <a:p>
            <a:pPr marL="457200" indent="-457200">
              <a:buAutoNum type="arabicParenR"/>
            </a:pPr>
            <a:r>
              <a:rPr lang="en-US" sz="2000" dirty="0">
                <a:latin typeface="Georgia" panose="02040502050405020303" pitchFamily="18" charset="0"/>
              </a:rPr>
              <a:t>Use EORA MRIO data 1990-2021 for 189 countries. </a:t>
            </a:r>
          </a:p>
          <a:p>
            <a:pPr marL="457200" indent="-457200">
              <a:buAutoNum type="arabicParenR"/>
            </a:pPr>
            <a:r>
              <a:rPr lang="en-US" sz="2000" dirty="0">
                <a:latin typeface="Georgia" panose="02040502050405020303" pitchFamily="18" charset="0"/>
              </a:rPr>
              <a:t>Break into six AVC industries: 1) Primary production, 2) Processing, 3) Transportation and storage, 4) Wholesale, 5) Retail, 6) Food service. </a:t>
            </a:r>
          </a:p>
          <a:p>
            <a:pPr marL="457200" indent="-457200">
              <a:buAutoNum type="arabicParenR"/>
            </a:pPr>
            <a:r>
              <a:rPr lang="en-US" sz="2000" dirty="0">
                <a:latin typeface="Georgia" panose="02040502050405020303" pitchFamily="18" charset="0"/>
              </a:rPr>
              <a:t>Generate factor decompositions to isolate labor compensation</a:t>
            </a:r>
          </a:p>
          <a:p>
            <a:pPr marL="457200" indent="-457200">
              <a:buAutoNum type="arabicParenR"/>
            </a:pPr>
            <a:r>
              <a:rPr lang="en-US" sz="2000" dirty="0">
                <a:latin typeface="Georgia" panose="02040502050405020303" pitchFamily="18" charset="0"/>
              </a:rPr>
              <a:t>Process ~3 billion </a:t>
            </a:r>
            <a:r>
              <a:rPr lang="en-US" sz="2000">
                <a:latin typeface="Georgia" panose="02040502050405020303" pitchFamily="18" charset="0"/>
              </a:rPr>
              <a:t>data points </a:t>
            </a:r>
            <a:r>
              <a:rPr lang="en-US" sz="2000" dirty="0">
                <a:latin typeface="Georgia" panose="02040502050405020303" pitchFamily="18" charset="0"/>
              </a:rPr>
              <a:t>per year x 28 years. </a:t>
            </a:r>
            <a:r>
              <a:rPr lang="en-US" sz="2000" b="1" dirty="0">
                <a:latin typeface="Georgia" panose="02040502050405020303" pitchFamily="18" charset="0"/>
              </a:rPr>
              <a:t>N&gt;80 billion!!!</a:t>
            </a:r>
          </a:p>
          <a:p>
            <a:pPr marL="457200" indent="-457200">
              <a:buFontTx/>
              <a:buAutoNum type="arabicParenR"/>
            </a:pPr>
            <a:r>
              <a:rPr lang="en-US" sz="2000" dirty="0">
                <a:latin typeface="Georgia" panose="02040502050405020303" pitchFamily="18" charset="0"/>
              </a:rPr>
              <a:t>Then match with SITC-specific ILO labor data (15+ </a:t>
            </a:r>
            <a:r>
              <a:rPr lang="en-US" sz="2000" dirty="0" err="1">
                <a:latin typeface="Georgia" panose="02040502050405020303" pitchFamily="18" charset="0"/>
              </a:rPr>
              <a:t>yo</a:t>
            </a:r>
            <a:r>
              <a:rPr lang="en-US" sz="2000" dirty="0">
                <a:latin typeface="Georgia" panose="02040502050405020303" pitchFamily="18" charset="0"/>
              </a:rPr>
              <a:t>, primary F-T job)</a:t>
            </a:r>
          </a:p>
          <a:p>
            <a:pPr marL="457200" indent="-457200">
              <a:buFontTx/>
              <a:buAutoNum type="arabicParenR"/>
            </a:pPr>
            <a:r>
              <a:rPr lang="en-US" sz="2000" dirty="0">
                <a:latin typeface="Georgia" panose="02040502050405020303" pitchFamily="18" charset="0"/>
              </a:rPr>
              <a:t>Yields 131 countries in an </a:t>
            </a:r>
          </a:p>
          <a:p>
            <a:r>
              <a:rPr lang="en-US" sz="2000" dirty="0">
                <a:latin typeface="Georgia" panose="02040502050405020303" pitchFamily="18" charset="0"/>
              </a:rPr>
              <a:t>        uneven panel from 1993-2021</a:t>
            </a:r>
          </a:p>
          <a:p>
            <a:r>
              <a:rPr lang="en-US" sz="2000" dirty="0">
                <a:latin typeface="Georgia" panose="02040502050405020303" pitchFamily="18" charset="0"/>
              </a:rPr>
              <a:t>7)    Uneven coverage across income levels</a:t>
            </a:r>
          </a:p>
          <a:p>
            <a:endParaRPr lang="en-US" sz="2000" dirty="0">
              <a:latin typeface="Georgia" panose="02040502050405020303" pitchFamily="18" charset="0"/>
            </a:endParaRPr>
          </a:p>
          <a:p>
            <a:br>
              <a:rPr lang="en-US" sz="2000" dirty="0">
                <a:latin typeface="Georgia" panose="02040502050405020303" pitchFamily="18" charset="0"/>
              </a:rPr>
            </a:br>
            <a:endParaRPr lang="en-US" sz="2000"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[Note: we’re still processing data, so today will present preliminary results using the 94 countries in the 1995, 2000, 2005, 2010, 2015 and 2020 data.]</a:t>
            </a:r>
          </a:p>
          <a:p>
            <a:pPr marL="457200" indent="-457200">
              <a:buAutoNum type="arabicParenR"/>
            </a:pPr>
            <a:endParaRPr lang="en-US" sz="2000" dirty="0">
              <a:latin typeface="Georgia" panose="02040502050405020303"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Workflow</a:t>
            </a:r>
            <a:endParaRPr lang="en-US" sz="3000" kern="0" dirty="0">
              <a:solidFill>
                <a:schemeClr val="bg1"/>
              </a:solidFill>
              <a:latin typeface="Georgia" pitchFamily="18" charset="0"/>
              <a:ea typeface="+mj-ea"/>
              <a:cs typeface="+mj-cs"/>
            </a:endParaRPr>
          </a:p>
        </p:txBody>
      </p:sp>
      <p:pic>
        <p:nvPicPr>
          <p:cNvPr id="2" name="Picture 1" descr="A graph on a screen&#10;&#10;Description automatically generated">
            <a:extLst>
              <a:ext uri="{FF2B5EF4-FFF2-40B4-BE49-F238E27FC236}">
                <a16:creationId xmlns:a16="http://schemas.microsoft.com/office/drawing/2014/main" id="{8AB76D5F-27DE-AE23-9F0B-9FF8F200D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918601"/>
            <a:ext cx="3853665" cy="2109131"/>
          </a:xfrm>
          <a:prstGeom prst="rect">
            <a:avLst/>
          </a:prstGeom>
        </p:spPr>
      </p:pic>
    </p:spTree>
    <p:extLst>
      <p:ext uri="{BB962C8B-B14F-4D97-AF65-F5344CB8AC3E}">
        <p14:creationId xmlns:p14="http://schemas.microsoft.com/office/powerpoint/2010/main" val="18877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1. Food share of consumer expenditures falls and shifts toward FAFH as incomes rise. </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pic>
        <p:nvPicPr>
          <p:cNvPr id="9" name="Picture 8" descr="A graph showing the difference between food prices&#10;&#10;Description automatically generated">
            <a:extLst>
              <a:ext uri="{FF2B5EF4-FFF2-40B4-BE49-F238E27FC236}">
                <a16:creationId xmlns:a16="http://schemas.microsoft.com/office/drawing/2014/main" id="{5D3E77A9-3FFB-CD88-B22F-36A60F107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 y="1981200"/>
            <a:ext cx="7284720" cy="4552950"/>
          </a:xfrm>
          <a:prstGeom prst="rect">
            <a:avLst/>
          </a:prstGeom>
        </p:spPr>
      </p:pic>
    </p:spTree>
    <p:extLst>
      <p:ext uri="{BB962C8B-B14F-4D97-AF65-F5344CB8AC3E}">
        <p14:creationId xmlns:p14="http://schemas.microsoft.com/office/powerpoint/2010/main" val="320163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showing different types of stocks&#10;&#10;Description automatically generated">
            <a:extLst>
              <a:ext uri="{FF2B5EF4-FFF2-40B4-BE49-F238E27FC236}">
                <a16:creationId xmlns:a16="http://schemas.microsoft.com/office/drawing/2014/main" id="{7C74007E-48D9-5923-4535-497627156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76500"/>
            <a:ext cx="7772400" cy="4857750"/>
          </a:xfrm>
          <a:prstGeom prst="rect">
            <a:avLst/>
          </a:prstGeom>
        </p:spPr>
      </p:pic>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9" name="TextBox 8">
            <a:extLst>
              <a:ext uri="{FF2B5EF4-FFF2-40B4-BE49-F238E27FC236}">
                <a16:creationId xmlns:a16="http://schemas.microsoft.com/office/drawing/2014/main" id="{6097A5C5-77B4-D120-2EE2-3012F989F942}"/>
              </a:ext>
            </a:extLst>
          </p:cNvPr>
          <p:cNvSpPr txBox="1"/>
          <p:nvPr/>
        </p:nvSpPr>
        <p:spPr>
          <a:xfrm>
            <a:off x="6324601" y="4876800"/>
            <a:ext cx="2666999" cy="1477328"/>
          </a:xfrm>
          <a:prstGeom prst="rect">
            <a:avLst/>
          </a:prstGeom>
          <a:noFill/>
        </p:spPr>
        <p:txBody>
          <a:bodyPr wrap="square" rtlCol="0">
            <a:spAutoFit/>
          </a:bodyPr>
          <a:lstStyle/>
          <a:p>
            <a:r>
              <a:rPr lang="en-US" sz="1800" dirty="0">
                <a:latin typeface="Georgia" pitchFamily="18" charset="0"/>
              </a:rPr>
              <a:t>     Note: 	LIC ~&lt;7</a:t>
            </a:r>
          </a:p>
          <a:p>
            <a:r>
              <a:rPr lang="en-US" dirty="0">
                <a:latin typeface="Georgia" pitchFamily="18" charset="0"/>
              </a:rPr>
              <a:t>	</a:t>
            </a:r>
            <a:r>
              <a:rPr lang="en-US" sz="1800" dirty="0">
                <a:latin typeface="Georgia" pitchFamily="18" charset="0"/>
              </a:rPr>
              <a:t>LMIC [7,8.4]</a:t>
            </a:r>
          </a:p>
          <a:p>
            <a:r>
              <a:rPr lang="en-US" dirty="0">
                <a:latin typeface="Georgia" pitchFamily="18" charset="0"/>
              </a:rPr>
              <a:t>	</a:t>
            </a:r>
            <a:r>
              <a:rPr lang="en-US" sz="1800" dirty="0">
                <a:latin typeface="Georgia" pitchFamily="18" charset="0"/>
              </a:rPr>
              <a:t>UMIC [8.4,9.5]</a:t>
            </a:r>
          </a:p>
          <a:p>
            <a:r>
              <a:rPr lang="en-US" dirty="0">
                <a:latin typeface="Georgia" pitchFamily="18" charset="0"/>
              </a:rPr>
              <a:t>	</a:t>
            </a:r>
            <a:r>
              <a:rPr lang="en-US" sz="1800" dirty="0">
                <a:latin typeface="Georgia" pitchFamily="18" charset="0"/>
              </a:rPr>
              <a:t>HIC &gt;9.5</a:t>
            </a:r>
          </a:p>
          <a:p>
            <a:endParaRPr lang="en-US" dirty="0"/>
          </a:p>
        </p:txBody>
      </p:sp>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2. Value addition patterns differ b/n FAH and FAAFH and exhibit different evolution w/income growth. </a:t>
            </a:r>
          </a:p>
          <a:p>
            <a:pPr marL="2743200" lvl="5" indent="-457200">
              <a:buFont typeface="+mj-lt"/>
              <a:buAutoNum type="arabicParenR"/>
            </a:pPr>
            <a:endParaRPr lang="en-US" sz="2400" dirty="0">
              <a:latin typeface="Georgia" pitchFamily="18" charset="0"/>
            </a:endParaRPr>
          </a:p>
        </p:txBody>
      </p:sp>
      <p:sp>
        <p:nvSpPr>
          <p:cNvPr id="8" name="TextBox 7">
            <a:extLst>
              <a:ext uri="{FF2B5EF4-FFF2-40B4-BE49-F238E27FC236}">
                <a16:creationId xmlns:a16="http://schemas.microsoft.com/office/drawing/2014/main" id="{0607B96F-1EA0-AB72-A5CA-D9751091F0B2}"/>
              </a:ext>
            </a:extLst>
          </p:cNvPr>
          <p:cNvSpPr txBox="1"/>
          <p:nvPr/>
        </p:nvSpPr>
        <p:spPr>
          <a:xfrm>
            <a:off x="151781" y="6017619"/>
            <a:ext cx="8839819" cy="830997"/>
          </a:xfrm>
          <a:prstGeom prst="rect">
            <a:avLst/>
          </a:prstGeom>
          <a:noFill/>
        </p:spPr>
        <p:txBody>
          <a:bodyPr wrap="square" rtlCol="0">
            <a:spAutoFit/>
          </a:bodyPr>
          <a:lstStyle/>
          <a:p>
            <a:r>
              <a:rPr lang="en-US" sz="2400" dirty="0">
                <a:latin typeface="Georgia" pitchFamily="18" charset="0"/>
              </a:rPr>
              <a:t>Primary production (AFF) share falls steadily after LIC stage, while food service rises relatively sharply in HIC stage. </a:t>
            </a:r>
          </a:p>
        </p:txBody>
      </p:sp>
    </p:spTree>
    <p:extLst>
      <p:ext uri="{BB962C8B-B14F-4D97-AF65-F5344CB8AC3E}">
        <p14:creationId xmlns:p14="http://schemas.microsoft.com/office/powerpoint/2010/main" val="428575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830997"/>
          </a:xfrm>
          <a:prstGeom prst="rect">
            <a:avLst/>
          </a:prstGeom>
          <a:noFill/>
        </p:spPr>
        <p:txBody>
          <a:bodyPr wrap="square" rtlCol="0">
            <a:spAutoFit/>
          </a:bodyPr>
          <a:lstStyle/>
          <a:p>
            <a:r>
              <a:rPr lang="en-US" sz="2400" b="1" dirty="0">
                <a:latin typeface="Georgia" pitchFamily="18" charset="0"/>
              </a:rPr>
              <a:t>3. Food service most labor intensive of AVC industries.</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E1315EDC-0B4F-8874-0CCA-0151F917D366}"/>
              </a:ext>
            </a:extLst>
          </p:cNvPr>
          <p:cNvSpPr txBox="1"/>
          <p:nvPr/>
        </p:nvSpPr>
        <p:spPr>
          <a:xfrm>
            <a:off x="762000" y="1943140"/>
            <a:ext cx="3581400" cy="3416320"/>
          </a:xfrm>
          <a:prstGeom prst="rect">
            <a:avLst/>
          </a:prstGeom>
          <a:noFill/>
        </p:spPr>
        <p:txBody>
          <a:bodyPr wrap="square" rtlCol="0">
            <a:spAutoFit/>
          </a:bodyPr>
          <a:lstStyle/>
          <a:p>
            <a:r>
              <a:rPr lang="en-US" sz="2400" dirty="0">
                <a:latin typeface="Georgia" pitchFamily="18" charset="0"/>
              </a:rPr>
              <a:t>Labor share of value added </a:t>
            </a:r>
            <a:r>
              <a:rPr lang="en-US" sz="2400" b="1" dirty="0">
                <a:latin typeface="Georgia" pitchFamily="18" charset="0"/>
              </a:rPr>
              <a:t>lowest </a:t>
            </a:r>
            <a:r>
              <a:rPr lang="en-US" sz="2400" dirty="0">
                <a:latin typeface="Georgia" pitchFamily="18" charset="0"/>
              </a:rPr>
              <a:t>in AFF (primary production), </a:t>
            </a:r>
            <a:r>
              <a:rPr lang="en-US" sz="2400" b="1" dirty="0">
                <a:latin typeface="Georgia" pitchFamily="18" charset="0"/>
              </a:rPr>
              <a:t>highest</a:t>
            </a:r>
            <a:r>
              <a:rPr lang="en-US" sz="2400" dirty="0">
                <a:latin typeface="Georgia" pitchFamily="18" charset="0"/>
              </a:rPr>
              <a:t> in food service, retail and transport.</a:t>
            </a:r>
          </a:p>
          <a:p>
            <a:endParaRPr lang="en-US" sz="2400" dirty="0">
              <a:latin typeface="Georgia" pitchFamily="18" charset="0"/>
            </a:endParaRPr>
          </a:p>
          <a:p>
            <a:r>
              <a:rPr lang="en-US" sz="2400" dirty="0">
                <a:latin typeface="Georgia" pitchFamily="18" charset="0"/>
              </a:rPr>
              <a:t>Labor share of value added </a:t>
            </a:r>
            <a:r>
              <a:rPr lang="en-US" sz="2400" b="1" dirty="0">
                <a:latin typeface="Georgia" pitchFamily="18" charset="0"/>
              </a:rPr>
              <a:t>rises</a:t>
            </a:r>
            <a:r>
              <a:rPr lang="en-US" sz="2400" dirty="0">
                <a:latin typeface="Georgia" pitchFamily="18" charset="0"/>
              </a:rPr>
              <a:t> over UMIC/HIC range. </a:t>
            </a:r>
          </a:p>
        </p:txBody>
      </p:sp>
      <p:sp>
        <p:nvSpPr>
          <p:cNvPr id="8" name="TextBox 7">
            <a:extLst>
              <a:ext uri="{FF2B5EF4-FFF2-40B4-BE49-F238E27FC236}">
                <a16:creationId xmlns:a16="http://schemas.microsoft.com/office/drawing/2014/main" id="{9C307E35-EFF8-681C-49B0-051E932E8DC1}"/>
              </a:ext>
            </a:extLst>
          </p:cNvPr>
          <p:cNvSpPr txBox="1"/>
          <p:nvPr/>
        </p:nvSpPr>
        <p:spPr>
          <a:xfrm>
            <a:off x="4267200" y="6400800"/>
            <a:ext cx="4876800" cy="646331"/>
          </a:xfrm>
          <a:prstGeom prst="rect">
            <a:avLst/>
          </a:prstGeom>
          <a:noFill/>
        </p:spPr>
        <p:txBody>
          <a:bodyPr wrap="square" rtlCol="0">
            <a:spAutoFit/>
          </a:bodyPr>
          <a:lstStyle/>
          <a:p>
            <a:r>
              <a:rPr lang="en-US" sz="1800" dirty="0">
                <a:latin typeface="Georgia" pitchFamily="18" charset="0"/>
              </a:rPr>
              <a:t>     </a:t>
            </a:r>
            <a:r>
              <a:rPr lang="en-US" sz="1400" dirty="0">
                <a:latin typeface="Georgia" pitchFamily="18" charset="0"/>
              </a:rPr>
              <a:t>Note: LIC ~&lt;7, LMIC [7,8.4], UMIC [8.4,9.5], HIC &gt;9.5</a:t>
            </a:r>
          </a:p>
          <a:p>
            <a:endParaRPr lang="en-US" dirty="0"/>
          </a:p>
        </p:txBody>
      </p:sp>
      <p:pic>
        <p:nvPicPr>
          <p:cNvPr id="9" name="Picture 8" descr="A graph showing the growth of value added by industry&#10;&#10;Description automatically generated">
            <a:extLst>
              <a:ext uri="{FF2B5EF4-FFF2-40B4-BE49-F238E27FC236}">
                <a16:creationId xmlns:a16="http://schemas.microsoft.com/office/drawing/2014/main" id="{F5DAA3FF-CA81-C3DD-AEE4-D6AFAD4267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51" r="24510"/>
          <a:stretch/>
        </p:blipFill>
        <p:spPr>
          <a:xfrm>
            <a:off x="4399792" y="1531917"/>
            <a:ext cx="4677946" cy="4868883"/>
          </a:xfrm>
          <a:prstGeom prst="rect">
            <a:avLst/>
          </a:prstGeom>
        </p:spPr>
      </p:pic>
    </p:spTree>
    <p:extLst>
      <p:ext uri="{BB962C8B-B14F-4D97-AF65-F5344CB8AC3E}">
        <p14:creationId xmlns:p14="http://schemas.microsoft.com/office/powerpoint/2010/main" val="126582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showing different colored lines&#10;&#10;Description automatically generated">
            <a:extLst>
              <a:ext uri="{FF2B5EF4-FFF2-40B4-BE49-F238E27FC236}">
                <a16:creationId xmlns:a16="http://schemas.microsoft.com/office/drawing/2014/main" id="{A4B6E400-B44E-BF8E-3566-F4EC4FCDB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19200"/>
            <a:ext cx="7620000" cy="5442857"/>
          </a:xfrm>
          <a:prstGeom prst="rect">
            <a:avLst/>
          </a:prstGeom>
        </p:spPr>
      </p:pic>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4. Industry share of AVC labor value addition patterns differ b/n FAH and FAAFH and as incomes rise.</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E1315EDC-0B4F-8874-0CCA-0151F917D366}"/>
              </a:ext>
            </a:extLst>
          </p:cNvPr>
          <p:cNvSpPr txBox="1"/>
          <p:nvPr/>
        </p:nvSpPr>
        <p:spPr>
          <a:xfrm>
            <a:off x="533400" y="5943600"/>
            <a:ext cx="8077200" cy="830997"/>
          </a:xfrm>
          <a:prstGeom prst="rect">
            <a:avLst/>
          </a:prstGeom>
          <a:noFill/>
        </p:spPr>
        <p:txBody>
          <a:bodyPr wrap="square" rtlCol="0">
            <a:spAutoFit/>
          </a:bodyPr>
          <a:lstStyle/>
          <a:p>
            <a:r>
              <a:rPr lang="en-US" sz="2400" dirty="0">
                <a:latin typeface="Georgia" pitchFamily="18" charset="0"/>
              </a:rPr>
              <a:t>Primary production is</a:t>
            </a:r>
            <a:r>
              <a:rPr lang="en-US" sz="2400" b="1" u="sng" dirty="0">
                <a:solidFill>
                  <a:srgbClr val="FF0000"/>
                </a:solidFill>
                <a:latin typeface="Georgia" pitchFamily="18" charset="0"/>
              </a:rPr>
              <a:t> never </a:t>
            </a:r>
            <a:r>
              <a:rPr lang="en-US" sz="2400" dirty="0">
                <a:latin typeface="Georgia" pitchFamily="18" charset="0"/>
              </a:rPr>
              <a:t>a plurality of AVC labor VA. Food service labor VA highest over LIC/LMIC/HIC range. </a:t>
            </a:r>
          </a:p>
        </p:txBody>
      </p:sp>
      <p:sp>
        <p:nvSpPr>
          <p:cNvPr id="8" name="TextBox 7">
            <a:extLst>
              <a:ext uri="{FF2B5EF4-FFF2-40B4-BE49-F238E27FC236}">
                <a16:creationId xmlns:a16="http://schemas.microsoft.com/office/drawing/2014/main" id="{65505A8B-09E0-EA9E-6EAD-64FFCDF5E62F}"/>
              </a:ext>
            </a:extLst>
          </p:cNvPr>
          <p:cNvSpPr txBox="1"/>
          <p:nvPr/>
        </p:nvSpPr>
        <p:spPr>
          <a:xfrm>
            <a:off x="6477001" y="4791060"/>
            <a:ext cx="2666999" cy="1354217"/>
          </a:xfrm>
          <a:prstGeom prst="rect">
            <a:avLst/>
          </a:prstGeom>
          <a:noFill/>
        </p:spPr>
        <p:txBody>
          <a:bodyPr wrap="square" rtlCol="0">
            <a:spAutoFit/>
          </a:bodyPr>
          <a:lstStyle/>
          <a:p>
            <a:r>
              <a:rPr lang="en-US" sz="1600" dirty="0">
                <a:latin typeface="Georgia" pitchFamily="18" charset="0"/>
              </a:rPr>
              <a:t>     Note: 	LIC ~&lt;7</a:t>
            </a:r>
          </a:p>
          <a:p>
            <a:r>
              <a:rPr lang="en-US" sz="1600" dirty="0">
                <a:latin typeface="Georgia" pitchFamily="18" charset="0"/>
              </a:rPr>
              <a:t>	LMIC [7,8.4]</a:t>
            </a:r>
          </a:p>
          <a:p>
            <a:r>
              <a:rPr lang="en-US" sz="1600" dirty="0">
                <a:latin typeface="Georgia" pitchFamily="18" charset="0"/>
              </a:rPr>
              <a:t>	UMIC [8.4,9.5]</a:t>
            </a:r>
          </a:p>
          <a:p>
            <a:r>
              <a:rPr lang="en-US" sz="1600" dirty="0">
                <a:latin typeface="Georgia" pitchFamily="18" charset="0"/>
              </a:rPr>
              <a:t>	HIC &gt;9.5</a:t>
            </a:r>
          </a:p>
          <a:p>
            <a:endParaRPr lang="en-US" sz="1600" dirty="0"/>
          </a:p>
        </p:txBody>
      </p:sp>
    </p:spTree>
    <p:extLst>
      <p:ext uri="{BB962C8B-B14F-4D97-AF65-F5344CB8AC3E}">
        <p14:creationId xmlns:p14="http://schemas.microsoft.com/office/powerpoint/2010/main" val="360213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showing the value added of a company&#10;&#10;Description automatically generated">
            <a:extLst>
              <a:ext uri="{FF2B5EF4-FFF2-40B4-BE49-F238E27FC236}">
                <a16:creationId xmlns:a16="http://schemas.microsoft.com/office/drawing/2014/main" id="{D1CAA491-9D75-F90D-7DAB-ECDF9115D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 y="2133600"/>
            <a:ext cx="6294120" cy="4495800"/>
          </a:xfrm>
          <a:prstGeom prst="rect">
            <a:avLst/>
          </a:prstGeom>
        </p:spPr>
      </p:pic>
      <p:sp>
        <p:nvSpPr>
          <p:cNvPr id="3" name="TextBox 2"/>
          <p:cNvSpPr txBox="1"/>
          <p:nvPr/>
        </p:nvSpPr>
        <p:spPr>
          <a:xfrm>
            <a:off x="152400" y="1029615"/>
            <a:ext cx="8915399" cy="1569660"/>
          </a:xfrm>
          <a:prstGeom prst="rect">
            <a:avLst/>
          </a:prstGeom>
          <a:noFill/>
        </p:spPr>
        <p:txBody>
          <a:bodyPr wrap="square" rtlCol="0">
            <a:spAutoFit/>
          </a:bodyPr>
          <a:lstStyle/>
          <a:p>
            <a:r>
              <a:rPr lang="en-US" sz="2400" b="1" dirty="0">
                <a:latin typeface="Georgia" pitchFamily="18" charset="0"/>
              </a:rPr>
              <a:t>5. Labor share of total AVC value addition rises as countries reach the UMIC-HIC range. FAFH is more labor intensive than FAH. </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Stylized facts</a:t>
            </a:r>
            <a:endParaRPr lang="en-US" sz="3000" kern="0" dirty="0">
              <a:solidFill>
                <a:schemeClr val="bg1"/>
              </a:solidFill>
              <a:latin typeface="Georgia" pitchFamily="18" charset="0"/>
              <a:ea typeface="+mj-ea"/>
              <a:cs typeface="+mj-cs"/>
            </a:endParaRPr>
          </a:p>
        </p:txBody>
      </p:sp>
      <p:sp>
        <p:nvSpPr>
          <p:cNvPr id="2" name="TextBox 1">
            <a:extLst>
              <a:ext uri="{FF2B5EF4-FFF2-40B4-BE49-F238E27FC236}">
                <a16:creationId xmlns:a16="http://schemas.microsoft.com/office/drawing/2014/main" id="{9952489E-C64E-6746-1A1C-899BF8E74F7D}"/>
              </a:ext>
            </a:extLst>
          </p:cNvPr>
          <p:cNvSpPr txBox="1"/>
          <p:nvPr/>
        </p:nvSpPr>
        <p:spPr>
          <a:xfrm>
            <a:off x="6400800" y="5503783"/>
            <a:ext cx="2666999" cy="1354217"/>
          </a:xfrm>
          <a:prstGeom prst="rect">
            <a:avLst/>
          </a:prstGeom>
          <a:noFill/>
        </p:spPr>
        <p:txBody>
          <a:bodyPr wrap="square" rtlCol="0">
            <a:spAutoFit/>
          </a:bodyPr>
          <a:lstStyle/>
          <a:p>
            <a:r>
              <a:rPr lang="en-US" sz="1600" dirty="0">
                <a:latin typeface="Georgia" pitchFamily="18" charset="0"/>
              </a:rPr>
              <a:t>     Note: 	LIC ~&lt;7</a:t>
            </a:r>
          </a:p>
          <a:p>
            <a:r>
              <a:rPr lang="en-US" sz="1600" dirty="0">
                <a:latin typeface="Georgia" pitchFamily="18" charset="0"/>
              </a:rPr>
              <a:t>	LMIC [7,8.4]</a:t>
            </a:r>
          </a:p>
          <a:p>
            <a:r>
              <a:rPr lang="en-US" sz="1600" dirty="0">
                <a:latin typeface="Georgia" pitchFamily="18" charset="0"/>
              </a:rPr>
              <a:t>	UMIC [8.4,9.5]</a:t>
            </a:r>
          </a:p>
          <a:p>
            <a:r>
              <a:rPr lang="en-US" sz="1600" dirty="0">
                <a:latin typeface="Georgia" pitchFamily="18" charset="0"/>
              </a:rPr>
              <a:t>	HIC &gt;9.5</a:t>
            </a:r>
          </a:p>
          <a:p>
            <a:endParaRPr lang="en-US" sz="1600" dirty="0"/>
          </a:p>
        </p:txBody>
      </p:sp>
    </p:spTree>
    <p:extLst>
      <p:ext uri="{BB962C8B-B14F-4D97-AF65-F5344CB8AC3E}">
        <p14:creationId xmlns:p14="http://schemas.microsoft.com/office/powerpoint/2010/main" val="3196059296"/>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13395</TotalTime>
  <Words>866</Words>
  <Application>Microsoft Office PowerPoint</Application>
  <PresentationFormat>On-screen Show (4:3)</PresentationFormat>
  <Paragraphs>82</Paragraphs>
  <Slides>14</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Georgia</vt:lpstr>
      <vt:lpstr>Times New Roman</vt:lpstr>
      <vt:lpstr>Opportunity104October2008</vt:lpstr>
      <vt:lpstr>Custom Design</vt:lpstr>
      <vt:lpstr>1_Custom Design</vt:lpstr>
      <vt:lpstr> Jing Yi, Dianna Tran, Shiyun Jiang, Molly Ingram,  Miguel Gómez, Pat Canning, Jeff Bloem and Chris Barrett ASTAR workshop  USDA headquarters, Washington, DC July 26,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717</cp:revision>
  <cp:lastPrinted>2012-10-16T03:05:11Z</cp:lastPrinted>
  <dcterms:created xsi:type="dcterms:W3CDTF">2010-06-02T17:17:22Z</dcterms:created>
  <dcterms:modified xsi:type="dcterms:W3CDTF">2023-07-21T11:57:01Z</dcterms:modified>
</cp:coreProperties>
</file>